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5119350" cy="10691813"/>
  <p:notesSz cx="9945688" cy="6858000"/>
  <p:defaultTextStyle>
    <a:defPPr>
      <a:defRPr lang="en-US"/>
    </a:defPPr>
    <a:lvl1pPr marL="0" algn="l" defTabSz="2244808" rtl="0" eaLnBrk="1" latinLnBrk="0" hangingPunct="1">
      <a:defRPr sz="8838" kern="1200">
        <a:solidFill>
          <a:schemeClr val="tx1"/>
        </a:solidFill>
        <a:latin typeface="+mn-lt"/>
        <a:ea typeface="+mn-ea"/>
        <a:cs typeface="+mn-cs"/>
      </a:defRPr>
    </a:lvl1pPr>
    <a:lvl2pPr marL="2244808" algn="l" defTabSz="2244808" rtl="0" eaLnBrk="1" latinLnBrk="0" hangingPunct="1">
      <a:defRPr sz="8838" kern="1200">
        <a:solidFill>
          <a:schemeClr val="tx1"/>
        </a:solidFill>
        <a:latin typeface="+mn-lt"/>
        <a:ea typeface="+mn-ea"/>
        <a:cs typeface="+mn-cs"/>
      </a:defRPr>
    </a:lvl2pPr>
    <a:lvl3pPr marL="4489615" algn="l" defTabSz="2244808" rtl="0" eaLnBrk="1" latinLnBrk="0" hangingPunct="1">
      <a:defRPr sz="8838" kern="1200">
        <a:solidFill>
          <a:schemeClr val="tx1"/>
        </a:solidFill>
        <a:latin typeface="+mn-lt"/>
        <a:ea typeface="+mn-ea"/>
        <a:cs typeface="+mn-cs"/>
      </a:defRPr>
    </a:lvl3pPr>
    <a:lvl4pPr marL="6734423" algn="l" defTabSz="2244808" rtl="0" eaLnBrk="1" latinLnBrk="0" hangingPunct="1">
      <a:defRPr sz="8838" kern="1200">
        <a:solidFill>
          <a:schemeClr val="tx1"/>
        </a:solidFill>
        <a:latin typeface="+mn-lt"/>
        <a:ea typeface="+mn-ea"/>
        <a:cs typeface="+mn-cs"/>
      </a:defRPr>
    </a:lvl4pPr>
    <a:lvl5pPr marL="8979230" algn="l" defTabSz="2244808" rtl="0" eaLnBrk="1" latinLnBrk="0" hangingPunct="1">
      <a:defRPr sz="8838" kern="1200">
        <a:solidFill>
          <a:schemeClr val="tx1"/>
        </a:solidFill>
        <a:latin typeface="+mn-lt"/>
        <a:ea typeface="+mn-ea"/>
        <a:cs typeface="+mn-cs"/>
      </a:defRPr>
    </a:lvl5pPr>
    <a:lvl6pPr marL="11224038" algn="l" defTabSz="2244808" rtl="0" eaLnBrk="1" latinLnBrk="0" hangingPunct="1">
      <a:defRPr sz="8838" kern="1200">
        <a:solidFill>
          <a:schemeClr val="tx1"/>
        </a:solidFill>
        <a:latin typeface="+mn-lt"/>
        <a:ea typeface="+mn-ea"/>
        <a:cs typeface="+mn-cs"/>
      </a:defRPr>
    </a:lvl6pPr>
    <a:lvl7pPr marL="13468846" algn="l" defTabSz="2244808" rtl="0" eaLnBrk="1" latinLnBrk="0" hangingPunct="1">
      <a:defRPr sz="8838" kern="1200">
        <a:solidFill>
          <a:schemeClr val="tx1"/>
        </a:solidFill>
        <a:latin typeface="+mn-lt"/>
        <a:ea typeface="+mn-ea"/>
        <a:cs typeface="+mn-cs"/>
      </a:defRPr>
    </a:lvl7pPr>
    <a:lvl8pPr marL="15713653" algn="l" defTabSz="2244808" rtl="0" eaLnBrk="1" latinLnBrk="0" hangingPunct="1">
      <a:defRPr sz="8838" kern="1200">
        <a:solidFill>
          <a:schemeClr val="tx1"/>
        </a:solidFill>
        <a:latin typeface="+mn-lt"/>
        <a:ea typeface="+mn-ea"/>
        <a:cs typeface="+mn-cs"/>
      </a:defRPr>
    </a:lvl8pPr>
    <a:lvl9pPr marL="17958461" algn="l" defTabSz="2244808" rtl="0" eaLnBrk="1" latinLnBrk="0" hangingPunct="1">
      <a:defRPr sz="883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36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77" autoAdjust="0"/>
    <p:restoredTop sz="94660"/>
  </p:normalViewPr>
  <p:slideViewPr>
    <p:cSldViewPr snapToGrid="0">
      <p:cViewPr varScale="1">
        <p:scale>
          <a:sx n="42" d="100"/>
          <a:sy n="42" d="100"/>
        </p:scale>
        <p:origin x="120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108000" cy="108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51355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117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3208101" rtl="0" eaLnBrk="1" latinLnBrk="0" hangingPunct="1">
        <a:lnSpc>
          <a:spcPct val="90000"/>
        </a:lnSpc>
        <a:spcBef>
          <a:spcPct val="0"/>
        </a:spcBef>
        <a:buNone/>
        <a:defRPr kumimoji="1" sz="154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2028" indent="-802028" algn="l" defTabSz="3208101" rtl="0" eaLnBrk="1" latinLnBrk="0" hangingPunct="1">
        <a:lnSpc>
          <a:spcPct val="90000"/>
        </a:lnSpc>
        <a:spcBef>
          <a:spcPts val="3513"/>
        </a:spcBef>
        <a:buFont typeface="Arial" panose="020B0604020202020204" pitchFamily="34" charset="0"/>
        <a:buChar char="•"/>
        <a:defRPr kumimoji="1" sz="9828" kern="1200">
          <a:solidFill>
            <a:schemeClr val="tx1"/>
          </a:solidFill>
          <a:latin typeface="+mn-lt"/>
          <a:ea typeface="+mn-ea"/>
          <a:cs typeface="+mn-cs"/>
        </a:defRPr>
      </a:lvl1pPr>
      <a:lvl2pPr marL="2406071" indent="-802028" algn="l" defTabSz="3208101" rtl="0" eaLnBrk="1" latinLnBrk="0" hangingPunct="1">
        <a:lnSpc>
          <a:spcPct val="90000"/>
        </a:lnSpc>
        <a:spcBef>
          <a:spcPts val="1751"/>
        </a:spcBef>
        <a:buFont typeface="Arial" panose="020B0604020202020204" pitchFamily="34" charset="0"/>
        <a:buChar char="•"/>
        <a:defRPr kumimoji="1" sz="8418" kern="1200">
          <a:solidFill>
            <a:schemeClr val="tx1"/>
          </a:solidFill>
          <a:latin typeface="+mn-lt"/>
          <a:ea typeface="+mn-ea"/>
          <a:cs typeface="+mn-cs"/>
        </a:defRPr>
      </a:lvl2pPr>
      <a:lvl3pPr marL="4010118" indent="-802028" algn="l" defTabSz="3208101" rtl="0" eaLnBrk="1" latinLnBrk="0" hangingPunct="1">
        <a:lnSpc>
          <a:spcPct val="90000"/>
        </a:lnSpc>
        <a:spcBef>
          <a:spcPts val="1751"/>
        </a:spcBef>
        <a:buFont typeface="Arial" panose="020B0604020202020204" pitchFamily="34" charset="0"/>
        <a:buChar char="•"/>
        <a:defRPr kumimoji="1" sz="7022" kern="1200">
          <a:solidFill>
            <a:schemeClr val="tx1"/>
          </a:solidFill>
          <a:latin typeface="+mn-lt"/>
          <a:ea typeface="+mn-ea"/>
          <a:cs typeface="+mn-cs"/>
        </a:defRPr>
      </a:lvl3pPr>
      <a:lvl4pPr marL="5614175" indent="-802028" algn="l" defTabSz="3208101" rtl="0" eaLnBrk="1" latinLnBrk="0" hangingPunct="1">
        <a:lnSpc>
          <a:spcPct val="90000"/>
        </a:lnSpc>
        <a:spcBef>
          <a:spcPts val="1751"/>
        </a:spcBef>
        <a:buFont typeface="Arial" panose="020B0604020202020204" pitchFamily="34" charset="0"/>
        <a:buChar char="•"/>
        <a:defRPr kumimoji="1" sz="6318" kern="1200">
          <a:solidFill>
            <a:schemeClr val="tx1"/>
          </a:solidFill>
          <a:latin typeface="+mn-lt"/>
          <a:ea typeface="+mn-ea"/>
          <a:cs typeface="+mn-cs"/>
        </a:defRPr>
      </a:lvl4pPr>
      <a:lvl5pPr marL="7218217" indent="-802028" algn="l" defTabSz="3208101" rtl="0" eaLnBrk="1" latinLnBrk="0" hangingPunct="1">
        <a:lnSpc>
          <a:spcPct val="90000"/>
        </a:lnSpc>
        <a:spcBef>
          <a:spcPts val="1751"/>
        </a:spcBef>
        <a:buFont typeface="Arial" panose="020B0604020202020204" pitchFamily="34" charset="0"/>
        <a:buChar char="•"/>
        <a:defRPr kumimoji="1" sz="6318" kern="1200">
          <a:solidFill>
            <a:schemeClr val="tx1"/>
          </a:solidFill>
          <a:latin typeface="+mn-lt"/>
          <a:ea typeface="+mn-ea"/>
          <a:cs typeface="+mn-cs"/>
        </a:defRPr>
      </a:lvl5pPr>
      <a:lvl6pPr marL="8822260" indent="-802028" algn="l" defTabSz="3208101" rtl="0" eaLnBrk="1" latinLnBrk="0" hangingPunct="1">
        <a:lnSpc>
          <a:spcPct val="90000"/>
        </a:lnSpc>
        <a:spcBef>
          <a:spcPts val="1751"/>
        </a:spcBef>
        <a:buFont typeface="Arial" panose="020B0604020202020204" pitchFamily="34" charset="0"/>
        <a:buChar char="•"/>
        <a:defRPr kumimoji="1" sz="6318" kern="1200">
          <a:solidFill>
            <a:schemeClr val="tx1"/>
          </a:solidFill>
          <a:latin typeface="+mn-lt"/>
          <a:ea typeface="+mn-ea"/>
          <a:cs typeface="+mn-cs"/>
        </a:defRPr>
      </a:lvl6pPr>
      <a:lvl7pPr marL="10426318" indent="-802028" algn="l" defTabSz="3208101" rtl="0" eaLnBrk="1" latinLnBrk="0" hangingPunct="1">
        <a:lnSpc>
          <a:spcPct val="90000"/>
        </a:lnSpc>
        <a:spcBef>
          <a:spcPts val="1751"/>
        </a:spcBef>
        <a:buFont typeface="Arial" panose="020B0604020202020204" pitchFamily="34" charset="0"/>
        <a:buChar char="•"/>
        <a:defRPr kumimoji="1" sz="6318" kern="1200">
          <a:solidFill>
            <a:schemeClr val="tx1"/>
          </a:solidFill>
          <a:latin typeface="+mn-lt"/>
          <a:ea typeface="+mn-ea"/>
          <a:cs typeface="+mn-cs"/>
        </a:defRPr>
      </a:lvl7pPr>
      <a:lvl8pPr marL="12030361" indent="-802028" algn="l" defTabSz="3208101" rtl="0" eaLnBrk="1" latinLnBrk="0" hangingPunct="1">
        <a:lnSpc>
          <a:spcPct val="90000"/>
        </a:lnSpc>
        <a:spcBef>
          <a:spcPts val="1751"/>
        </a:spcBef>
        <a:buFont typeface="Arial" panose="020B0604020202020204" pitchFamily="34" charset="0"/>
        <a:buChar char="•"/>
        <a:defRPr kumimoji="1" sz="6318" kern="1200">
          <a:solidFill>
            <a:schemeClr val="tx1"/>
          </a:solidFill>
          <a:latin typeface="+mn-lt"/>
          <a:ea typeface="+mn-ea"/>
          <a:cs typeface="+mn-cs"/>
        </a:defRPr>
      </a:lvl8pPr>
      <a:lvl9pPr marL="13634418" indent="-802028" algn="l" defTabSz="3208101" rtl="0" eaLnBrk="1" latinLnBrk="0" hangingPunct="1">
        <a:lnSpc>
          <a:spcPct val="90000"/>
        </a:lnSpc>
        <a:spcBef>
          <a:spcPts val="1751"/>
        </a:spcBef>
        <a:buFont typeface="Arial" panose="020B0604020202020204" pitchFamily="34" charset="0"/>
        <a:buChar char="•"/>
        <a:defRPr kumimoji="1" sz="63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08101" rtl="0" eaLnBrk="1" latinLnBrk="0" hangingPunct="1">
        <a:defRPr kumimoji="1" sz="6318" kern="1200">
          <a:solidFill>
            <a:schemeClr val="tx1"/>
          </a:solidFill>
          <a:latin typeface="+mn-lt"/>
          <a:ea typeface="+mn-ea"/>
          <a:cs typeface="+mn-cs"/>
        </a:defRPr>
      </a:lvl1pPr>
      <a:lvl2pPr marL="1604043" algn="l" defTabSz="3208101" rtl="0" eaLnBrk="1" latinLnBrk="0" hangingPunct="1">
        <a:defRPr kumimoji="1" sz="6318" kern="1200">
          <a:solidFill>
            <a:schemeClr val="tx1"/>
          </a:solidFill>
          <a:latin typeface="+mn-lt"/>
          <a:ea typeface="+mn-ea"/>
          <a:cs typeface="+mn-cs"/>
        </a:defRPr>
      </a:lvl2pPr>
      <a:lvl3pPr marL="3208101" algn="l" defTabSz="3208101" rtl="0" eaLnBrk="1" latinLnBrk="0" hangingPunct="1">
        <a:defRPr kumimoji="1" sz="6318" kern="1200">
          <a:solidFill>
            <a:schemeClr val="tx1"/>
          </a:solidFill>
          <a:latin typeface="+mn-lt"/>
          <a:ea typeface="+mn-ea"/>
          <a:cs typeface="+mn-cs"/>
        </a:defRPr>
      </a:lvl3pPr>
      <a:lvl4pPr marL="4812146" algn="l" defTabSz="3208101" rtl="0" eaLnBrk="1" latinLnBrk="0" hangingPunct="1">
        <a:defRPr kumimoji="1" sz="6318" kern="1200">
          <a:solidFill>
            <a:schemeClr val="tx1"/>
          </a:solidFill>
          <a:latin typeface="+mn-lt"/>
          <a:ea typeface="+mn-ea"/>
          <a:cs typeface="+mn-cs"/>
        </a:defRPr>
      </a:lvl4pPr>
      <a:lvl5pPr marL="6416189" algn="l" defTabSz="3208101" rtl="0" eaLnBrk="1" latinLnBrk="0" hangingPunct="1">
        <a:defRPr kumimoji="1" sz="6318" kern="1200">
          <a:solidFill>
            <a:schemeClr val="tx1"/>
          </a:solidFill>
          <a:latin typeface="+mn-lt"/>
          <a:ea typeface="+mn-ea"/>
          <a:cs typeface="+mn-cs"/>
        </a:defRPr>
      </a:lvl5pPr>
      <a:lvl6pPr marL="8020246" algn="l" defTabSz="3208101" rtl="0" eaLnBrk="1" latinLnBrk="0" hangingPunct="1">
        <a:defRPr kumimoji="1" sz="6318" kern="1200">
          <a:solidFill>
            <a:schemeClr val="tx1"/>
          </a:solidFill>
          <a:latin typeface="+mn-lt"/>
          <a:ea typeface="+mn-ea"/>
          <a:cs typeface="+mn-cs"/>
        </a:defRPr>
      </a:lvl6pPr>
      <a:lvl7pPr marL="9624290" algn="l" defTabSz="3208101" rtl="0" eaLnBrk="1" latinLnBrk="0" hangingPunct="1">
        <a:defRPr kumimoji="1" sz="6318" kern="1200">
          <a:solidFill>
            <a:schemeClr val="tx1"/>
          </a:solidFill>
          <a:latin typeface="+mn-lt"/>
          <a:ea typeface="+mn-ea"/>
          <a:cs typeface="+mn-cs"/>
        </a:defRPr>
      </a:lvl7pPr>
      <a:lvl8pPr marL="11228347" algn="l" defTabSz="3208101" rtl="0" eaLnBrk="1" latinLnBrk="0" hangingPunct="1">
        <a:defRPr kumimoji="1" sz="6318" kern="1200">
          <a:solidFill>
            <a:schemeClr val="tx1"/>
          </a:solidFill>
          <a:latin typeface="+mn-lt"/>
          <a:ea typeface="+mn-ea"/>
          <a:cs typeface="+mn-cs"/>
        </a:defRPr>
      </a:lvl8pPr>
      <a:lvl9pPr marL="12832390" algn="l" defTabSz="3208101" rtl="0" eaLnBrk="1" latinLnBrk="0" hangingPunct="1">
        <a:defRPr kumimoji="1" sz="63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8" userDrawn="1">
          <p15:clr>
            <a:srgbClr val="F26B43"/>
          </p15:clr>
        </p15:guide>
        <p15:guide id="2" orient="horz" pos="69" userDrawn="1">
          <p15:clr>
            <a:srgbClr val="F26B43"/>
          </p15:clr>
        </p15:guide>
        <p15:guide id="3" pos="9456" userDrawn="1">
          <p15:clr>
            <a:srgbClr val="F26B43"/>
          </p15:clr>
        </p15:guide>
        <p15:guide id="4" orient="horz" pos="66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8DF8DB-B4E2-4932-99EE-24DBA8EA08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102" y="7129061"/>
            <a:ext cx="14425443" cy="3380257"/>
          </a:xfrm>
          <a:prstGeom prst="rect">
            <a:avLst/>
          </a:prstGeom>
        </p:spPr>
      </p:pic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C01DC981-AA94-0964-7812-27EBB5DE6296}"/>
              </a:ext>
            </a:extLst>
          </p:cNvPr>
          <p:cNvSpPr/>
          <p:nvPr/>
        </p:nvSpPr>
        <p:spPr>
          <a:xfrm>
            <a:off x="7841404" y="1578515"/>
            <a:ext cx="6884707" cy="4912968"/>
          </a:xfrm>
          <a:prstGeom prst="roundRect">
            <a:avLst>
              <a:gd name="adj" fmla="val 3173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7020A038-C8DF-DB6E-1DFB-48315BAC099B}"/>
              </a:ext>
            </a:extLst>
          </p:cNvPr>
          <p:cNvSpPr/>
          <p:nvPr/>
        </p:nvSpPr>
        <p:spPr>
          <a:xfrm>
            <a:off x="393239" y="1564916"/>
            <a:ext cx="6884707" cy="4912968"/>
          </a:xfrm>
          <a:prstGeom prst="roundRect">
            <a:avLst>
              <a:gd name="adj" fmla="val 3173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CDB5E9EB-D55F-99AE-92BF-F0E230C1806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653"/>
          <a:stretch/>
        </p:blipFill>
        <p:spPr>
          <a:xfrm>
            <a:off x="393239" y="323304"/>
            <a:ext cx="5809334" cy="288823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BB27880-0BC5-F9FB-C0D6-FCD0CF0B3ABF}"/>
              </a:ext>
            </a:extLst>
          </p:cNvPr>
          <p:cNvSpPr txBox="1">
            <a:spLocks noChangeAspect="1"/>
          </p:cNvSpPr>
          <p:nvPr/>
        </p:nvSpPr>
        <p:spPr>
          <a:xfrm>
            <a:off x="393239" y="1249705"/>
            <a:ext cx="14812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0" dirty="0">
                <a:solidFill>
                  <a:schemeClr val="bg2">
                    <a:lumMod val="50000"/>
                    <a:alpha val="66000"/>
                  </a:schemeClr>
                </a:solidFill>
                <a:latin typeface="Baskerville Old Face" panose="02020602080505020303" pitchFamily="18" charset="0"/>
              </a:rPr>
              <a:t>5th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FF794B6-51EE-B5AF-8040-D8271FBBFBD5}"/>
              </a:ext>
            </a:extLst>
          </p:cNvPr>
          <p:cNvSpPr txBox="1"/>
          <p:nvPr/>
        </p:nvSpPr>
        <p:spPr>
          <a:xfrm>
            <a:off x="341012" y="2393129"/>
            <a:ext cx="3451029" cy="3793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100"/>
              </a:lnSpc>
            </a:pP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 </a:t>
            </a:r>
            <a:r>
              <a:rPr lang="ja-JP" altLang="ja-JP" sz="1100" b="1" u="sng" kern="0" spc="52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会場</a:t>
            </a:r>
            <a:r>
              <a:rPr lang="en-US" altLang="ja-JP" sz="1100" b="1" kern="0" spc="52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100" b="1" kern="100" dirty="0" err="1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BankART</a:t>
            </a:r>
            <a:r>
              <a:rPr lang="en-US" altLang="ja-JP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Station</a:t>
            </a:r>
            <a:r>
              <a:rPr lang="ja-JP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</a:t>
            </a:r>
          </a:p>
          <a:p>
            <a:pPr marL="533400" algn="just">
              <a:lnSpc>
                <a:spcPts val="1200"/>
              </a:lnSpc>
            </a:pPr>
            <a:r>
              <a:rPr lang="ja-JP" altLang="en-US" sz="10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〒</a:t>
            </a:r>
            <a:r>
              <a:rPr lang="en-US" altLang="ja-JP" sz="10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220-0012</a:t>
            </a:r>
          </a:p>
          <a:p>
            <a:pPr marL="533400" algn="just">
              <a:lnSpc>
                <a:spcPts val="1200"/>
              </a:lnSpc>
            </a:pPr>
            <a:r>
              <a:rPr lang="ja-JP" altLang="en-US" sz="10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神奈川県横浜市西区みなとみらい</a:t>
            </a:r>
            <a:r>
              <a:rPr lang="en-US" altLang="ja-JP" sz="10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5-1</a:t>
            </a:r>
          </a:p>
          <a:p>
            <a:pPr marL="533400" algn="just">
              <a:lnSpc>
                <a:spcPts val="1200"/>
              </a:lnSpc>
            </a:pPr>
            <a:r>
              <a:rPr lang="ja-JP" altLang="en-US" sz="10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新高島駅</a:t>
            </a:r>
            <a:r>
              <a:rPr lang="en-US" altLang="ja-JP" sz="10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B1F</a:t>
            </a:r>
            <a:endParaRPr lang="en-US" altLang="ja-JP" sz="10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marL="533400" algn="just">
              <a:lnSpc>
                <a:spcPts val="1200"/>
              </a:lnSpc>
            </a:pPr>
            <a:r>
              <a:rPr lang="en-US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https://bankart1929.com/</a:t>
            </a:r>
            <a:endParaRPr lang="ja-JP" altLang="ja-JP" sz="1100" b="1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marL="533400" algn="just">
              <a:lnSpc>
                <a:spcPts val="1100"/>
              </a:lnSpc>
            </a:pPr>
            <a:r>
              <a:rPr lang="ja-JP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※会場風景等は、上記ホームページよりご確認ください</a:t>
            </a: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。</a:t>
            </a:r>
            <a:endParaRPr lang="en-US" altLang="ja-JP" sz="8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en-US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 </a:t>
            </a:r>
            <a:endParaRPr lang="ja-JP" altLang="ja-JP" sz="1100" b="1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en-US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 </a:t>
            </a:r>
            <a:endParaRPr lang="ja-JP" altLang="ja-JP" sz="1100" b="1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ja-JP" altLang="ja-JP" sz="1100" b="1" u="sng" kern="0" spc="52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会期</a:t>
            </a:r>
            <a:r>
              <a:rPr lang="ja-JP" altLang="en-US" sz="1100" kern="100" spc="52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202</a:t>
            </a:r>
            <a:r>
              <a:rPr lang="en-US" altLang="ja-JP" sz="8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5</a:t>
            </a:r>
            <a:r>
              <a:rPr lang="ja-JP" altLang="ja-JP" sz="8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2</a:t>
            </a:r>
            <a:r>
              <a:rPr lang="ja-JP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27</a:t>
            </a:r>
            <a:r>
              <a:rPr lang="ja-JP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木</a:t>
            </a:r>
            <a:r>
              <a:rPr lang="en-US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3</a:t>
            </a:r>
            <a:r>
              <a:rPr lang="ja-JP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) </a:t>
            </a:r>
            <a:r>
              <a:rPr lang="en-US" altLang="ja-JP" sz="8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11</a:t>
            </a:r>
            <a:r>
              <a:rPr lang="en-US" altLang="ja-JP" sz="8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:</a:t>
            </a:r>
            <a:r>
              <a:rPr lang="en-US" altLang="ja-JP" sz="8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00</a:t>
            </a:r>
            <a:r>
              <a:rPr lang="ja-JP" altLang="ja-JP" sz="8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8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19</a:t>
            </a:r>
            <a:r>
              <a:rPr lang="en-US" altLang="ja-JP" sz="8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:</a:t>
            </a:r>
            <a:r>
              <a:rPr lang="en-US" altLang="ja-JP" sz="8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00</a:t>
            </a:r>
          </a:p>
          <a:p>
            <a:pPr algn="just">
              <a:lnSpc>
                <a:spcPts val="1100"/>
              </a:lnSpc>
            </a:pPr>
            <a:r>
              <a:rPr lang="en-US" altLang="ja-JP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             </a:t>
            </a:r>
            <a:r>
              <a:rPr lang="ja-JP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※最終日は</a:t>
            </a:r>
            <a:r>
              <a:rPr lang="en-US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15</a:t>
            </a:r>
            <a:r>
              <a:rPr lang="ja-JP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00</a:t>
            </a:r>
            <a:r>
              <a:rPr lang="ja-JP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まで</a:t>
            </a:r>
            <a:endParaRPr lang="en-US" altLang="ja-JP" sz="800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endParaRPr lang="en-US" altLang="ja-JP" sz="11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</a:pPr>
            <a:r>
              <a:rPr lang="ja-JP" altLang="en-US" sz="1100" b="1" u="sng" kern="100" spc="-15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ｼﾝﾎﾟｼﾞｳﾑ</a:t>
            </a:r>
            <a:r>
              <a:rPr lang="en-US" altLang="ja-JP" sz="1100" kern="100" spc="-15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 </a:t>
            </a: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2025</a:t>
            </a: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27</a:t>
            </a:r>
            <a:r>
              <a:rPr lang="ja-JP" altLang="en-US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木</a:t>
            </a:r>
            <a:r>
              <a:rPr lang="en-US" altLang="ja-JP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) </a:t>
            </a:r>
            <a:r>
              <a:rPr lang="en-US" altLang="ja-JP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17:00</a:t>
            </a: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19:00</a:t>
            </a: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終了予定</a:t>
            </a:r>
            <a:endParaRPr lang="en-US" altLang="ja-JP" sz="800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</a:pP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　　　　 </a:t>
            </a:r>
            <a:r>
              <a:rPr lang="en-US" altLang="ja-JP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終了後、出品者のみ懇親会を予定しております。</a:t>
            </a:r>
            <a:endParaRPr lang="ja-JP" altLang="ja-JP" sz="8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 </a:t>
            </a:r>
            <a:endParaRPr lang="ja-JP" altLang="ja-JP" sz="11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ja-JP" altLang="ja-JP" sz="1100" b="1" u="sng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搬入出</a:t>
            </a:r>
            <a:endParaRPr lang="ja-JP" altLang="ja-JP" sz="11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en-US" altLang="ja-JP" sz="1100" b="1" u="none" strike="noStrike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 </a:t>
            </a:r>
            <a:endParaRPr lang="ja-JP" altLang="ja-JP" sz="11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ja-JP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◎搬入</a:t>
            </a: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</a:t>
            </a:r>
            <a:r>
              <a:rPr lang="en-US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2025</a:t>
            </a:r>
            <a:r>
              <a:rPr lang="ja-JP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2</a:t>
            </a:r>
            <a:r>
              <a:rPr lang="ja-JP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25</a:t>
            </a:r>
            <a:r>
              <a:rPr lang="ja-JP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火</a:t>
            </a: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)</a:t>
            </a:r>
            <a:r>
              <a:rPr lang="en-US" altLang="ja-JP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13</a:t>
            </a:r>
            <a:r>
              <a:rPr lang="en-US" altLang="ja-JP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:</a:t>
            </a: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19</a:t>
            </a:r>
            <a:r>
              <a:rPr lang="en-US" altLang="ja-JP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:</a:t>
            </a: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00</a:t>
            </a:r>
          </a:p>
          <a:p>
            <a:pPr algn="just">
              <a:lnSpc>
                <a:spcPts val="1100"/>
              </a:lnSpc>
            </a:pPr>
            <a:r>
              <a:rPr lang="ja-JP" altLang="en-US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              </a:t>
            </a: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</a:t>
            </a:r>
            <a:r>
              <a:rPr lang="en-US" altLang="ja-JP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26</a:t>
            </a:r>
            <a:r>
              <a:rPr lang="ja-JP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水</a:t>
            </a: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)</a:t>
            </a:r>
            <a:r>
              <a:rPr lang="en-US" altLang="ja-JP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</a:t>
            </a:r>
            <a:r>
              <a:rPr lang="en-US" altLang="ja-JP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9:00</a:t>
            </a:r>
            <a:r>
              <a:rPr lang="ja-JP" altLang="ja-JP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19:00</a:t>
            </a:r>
            <a:endParaRPr lang="ja-JP" altLang="ja-JP" sz="1100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marL="533400" algn="just">
              <a:lnSpc>
                <a:spcPts val="1100"/>
              </a:lnSpc>
            </a:pP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 </a:t>
            </a:r>
            <a:endParaRPr lang="ja-JP" altLang="ja-JP" sz="11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ja-JP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◎搬出</a:t>
            </a: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</a:t>
            </a:r>
            <a:r>
              <a:rPr lang="en-US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2025</a:t>
            </a:r>
            <a:r>
              <a:rPr lang="ja-JP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3</a:t>
            </a:r>
            <a:r>
              <a:rPr lang="ja-JP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3</a:t>
            </a:r>
            <a:r>
              <a:rPr lang="ja-JP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15</a:t>
            </a:r>
            <a:r>
              <a:rPr lang="en-US" altLang="ja-JP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:</a:t>
            </a:r>
            <a:r>
              <a:rPr lang="en-US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00</a:t>
            </a:r>
            <a:r>
              <a:rPr lang="ja-JP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19</a:t>
            </a:r>
            <a:r>
              <a:rPr lang="en-US" altLang="ja-JP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:</a:t>
            </a:r>
            <a:r>
              <a:rPr lang="en-US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00</a:t>
            </a:r>
            <a:endParaRPr lang="ja-JP" altLang="ja-JP" sz="8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 </a:t>
            </a:r>
            <a:endParaRPr lang="ja-JP" altLang="ja-JP" sz="11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 </a:t>
            </a:r>
            <a:endParaRPr lang="ja-JP" altLang="ja-JP" sz="11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ja-JP" altLang="ja-JP" sz="1100" b="1" u="sng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出品料</a:t>
            </a:r>
            <a:r>
              <a:rPr lang="en-US" altLang="ja-JP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</a:t>
            </a:r>
            <a:r>
              <a:rPr lang="en-US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80,000</a:t>
            </a:r>
            <a:r>
              <a:rPr lang="ja-JP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円</a:t>
            </a:r>
            <a:r>
              <a:rPr lang="en-US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図録代</a:t>
            </a: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冊分を含む</a:t>
            </a: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)</a:t>
            </a:r>
            <a:endParaRPr lang="en-US" altLang="ja-JP" sz="1100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        </a:t>
            </a:r>
            <a:r>
              <a:rPr lang="ja-JP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※出品料は合否発表後</a:t>
            </a: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に</a:t>
            </a:r>
            <a:r>
              <a:rPr lang="ja-JP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振込</a:t>
            </a: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をお願いいたしま</a:t>
            </a: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す。</a:t>
            </a:r>
            <a:endParaRPr lang="en-US" altLang="ja-JP" sz="800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        </a:t>
            </a:r>
            <a:r>
              <a:rPr lang="en-US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入場券</a:t>
            </a:r>
            <a:r>
              <a:rPr lang="en-US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(1,000</a:t>
            </a:r>
            <a:r>
              <a:rPr lang="ja-JP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円</a:t>
            </a:r>
            <a:r>
              <a:rPr lang="en-US" altLang="ja-JP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)8</a:t>
            </a:r>
            <a:r>
              <a:rPr lang="en-US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0</a:t>
            </a:r>
            <a:r>
              <a:rPr lang="ja-JP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枚、招待券</a:t>
            </a:r>
            <a:r>
              <a:rPr lang="en-US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80</a:t>
            </a:r>
            <a:r>
              <a:rPr lang="ja-JP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枚</a:t>
            </a: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が含まれます</a:t>
            </a: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。</a:t>
            </a:r>
            <a:endParaRPr lang="ja-JP" altLang="ja-JP" sz="8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EE308E-D166-F7A1-9F48-CF73D7F75CD1}"/>
              </a:ext>
            </a:extLst>
          </p:cNvPr>
          <p:cNvSpPr txBox="1"/>
          <p:nvPr/>
        </p:nvSpPr>
        <p:spPr>
          <a:xfrm>
            <a:off x="3940810" y="2393129"/>
            <a:ext cx="3369346" cy="3465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200"/>
              </a:lnSpc>
            </a:pPr>
            <a:r>
              <a:rPr lang="ja-JP" altLang="ja-JP" sz="1100" b="1" u="sng" kern="0" spc="-15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作品規定</a:t>
            </a:r>
            <a:r>
              <a:rPr lang="ja-JP" altLang="en-US" sz="1100" b="1" u="sng" kern="0" spc="-15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100" b="1" kern="0" spc="-15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</a:t>
            </a:r>
            <a:r>
              <a:rPr lang="ja-JP" altLang="en-US" sz="1100" b="1" kern="100" spc="-15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あなたにとっての新いけばな主義</a:t>
            </a:r>
            <a:endParaRPr lang="en-US" altLang="ja-JP" sz="1100" b="1" kern="100" spc="-15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</a:pPr>
            <a:r>
              <a:rPr lang="en-US" altLang="ja-JP" sz="1100" b="1" kern="100" spc="-15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                   </a:t>
            </a:r>
            <a:r>
              <a:rPr lang="en-US" altLang="ja-JP" sz="1100" kern="100" spc="-15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100" kern="100" spc="-15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人</a:t>
            </a:r>
            <a:r>
              <a:rPr lang="ja-JP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あたり</a:t>
            </a:r>
            <a:r>
              <a:rPr lang="en-US" altLang="ja-JP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15</a:t>
            </a:r>
            <a:r>
              <a:rPr lang="ja-JP" altLang="en-US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㎡</a:t>
            </a:r>
            <a:r>
              <a:rPr lang="ja-JP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程度</a:t>
            </a:r>
            <a:endParaRPr lang="en-US" altLang="ja-JP" sz="11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</a:pPr>
            <a:r>
              <a:rPr lang="ja-JP" altLang="en-US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詳細は</a:t>
            </a: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下図をご参照ください）</a:t>
            </a:r>
            <a:endParaRPr lang="ja-JP" altLang="ja-JP" sz="8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marL="533400" algn="just">
              <a:lnSpc>
                <a:spcPts val="1100"/>
              </a:lnSpc>
            </a:pP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 </a:t>
            </a:r>
            <a:endParaRPr lang="ja-JP" altLang="ja-JP" sz="11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marL="533400" algn="just">
              <a:lnSpc>
                <a:spcPts val="1100"/>
              </a:lnSpc>
            </a:pPr>
            <a:r>
              <a:rPr lang="en-US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</a:t>
            </a:r>
            <a:r>
              <a:rPr lang="ja-JP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花席ナンバーの希望は受け付けません。</a:t>
            </a:r>
            <a:endParaRPr lang="en-US" altLang="ja-JP" sz="800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marL="533400" algn="just">
              <a:lnSpc>
                <a:spcPts val="1100"/>
              </a:lnSpc>
            </a:pP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　作品形態及び、</a:t>
            </a: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サイズを申込用紙にご記入ください。</a:t>
            </a:r>
            <a:endParaRPr lang="en-US" altLang="ja-JP" sz="800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marL="533400" algn="just">
              <a:lnSpc>
                <a:spcPts val="1100"/>
              </a:lnSpc>
            </a:pPr>
            <a:r>
              <a:rPr lang="en-US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※</a:t>
            </a: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出品決定後にサイズ</a:t>
            </a: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調整のご協力を願う場合が</a:t>
            </a: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ござ</a:t>
            </a:r>
            <a:endParaRPr lang="en-US" altLang="ja-JP" sz="8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marL="533400" algn="just">
              <a:lnSpc>
                <a:spcPts val="1100"/>
              </a:lnSpc>
            </a:pP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いますが、予めご了承ください。</a:t>
            </a:r>
            <a:endParaRPr lang="ja-JP" altLang="ja-JP" sz="8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marL="533400" algn="just">
              <a:lnSpc>
                <a:spcPts val="1100"/>
              </a:lnSpc>
            </a:pP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  </a:t>
            </a:r>
          </a:p>
          <a:p>
            <a:pPr marL="533400" algn="just">
              <a:lnSpc>
                <a:spcPts val="1100"/>
              </a:lnSpc>
            </a:pPr>
            <a:endParaRPr lang="ja-JP" altLang="ja-JP" sz="11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ja-JP" altLang="ja-JP" sz="1100" b="1" u="sng" kern="0" spc="-15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募集人数</a:t>
            </a:r>
            <a:r>
              <a:rPr lang="en-US" altLang="ja-JP" sz="1100" b="1" u="sng" kern="100" spc="-15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100" b="1" kern="100" spc="-15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16</a:t>
            </a:r>
            <a:r>
              <a:rPr lang="ja-JP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名</a:t>
            </a:r>
            <a:r>
              <a:rPr lang="en-US" altLang="ja-JP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出品総数</a:t>
            </a: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計</a:t>
            </a:r>
            <a:r>
              <a:rPr lang="en-US" altLang="ja-JP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24</a:t>
            </a:r>
            <a:r>
              <a:rPr lang="ja-JP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名</a:t>
            </a: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)</a:t>
            </a:r>
            <a:endParaRPr lang="ja-JP" altLang="ja-JP" sz="11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 </a:t>
            </a:r>
            <a:endParaRPr lang="ja-JP" altLang="ja-JP" sz="11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 </a:t>
            </a:r>
            <a:endParaRPr lang="ja-JP" altLang="ja-JP" sz="11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ja-JP" altLang="ja-JP" sz="1100" b="1" u="sng" kern="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賞　</a:t>
            </a:r>
            <a:r>
              <a:rPr lang="ja-JP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グランプリ　</a:t>
            </a:r>
            <a:r>
              <a:rPr lang="en-US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100,000</a:t>
            </a:r>
            <a:r>
              <a:rPr lang="ja-JP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円</a:t>
            </a:r>
            <a:endParaRPr lang="ja-JP" altLang="ja-JP" sz="11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 </a:t>
            </a:r>
            <a:endParaRPr lang="ja-JP" altLang="ja-JP" sz="11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 </a:t>
            </a:r>
            <a:endParaRPr lang="ja-JP" altLang="ja-JP" sz="11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</a:pPr>
            <a:r>
              <a:rPr lang="ja-JP" altLang="ja-JP" sz="1100" b="1" u="sng" kern="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審査員</a:t>
            </a:r>
            <a:r>
              <a:rPr lang="ja-JP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2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太田</a:t>
            </a:r>
            <a:r>
              <a:rPr lang="ja-JP" altLang="en-US" sz="12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菜穂子</a:t>
            </a:r>
            <a:r>
              <a:rPr lang="ja-JP" altLang="en-US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（キュレーター）</a:t>
            </a:r>
            <a:endParaRPr lang="en-US" altLang="ja-JP" sz="1100" b="1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</a:pPr>
            <a:r>
              <a:rPr lang="ja-JP" altLang="en-US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　　　 </a:t>
            </a:r>
            <a:r>
              <a:rPr lang="ja-JP" altLang="en-US" sz="12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三頭谷鷹史</a:t>
            </a:r>
            <a:r>
              <a:rPr lang="ja-JP" altLang="en-US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（美術評論家）</a:t>
            </a:r>
            <a:endParaRPr lang="en-US" altLang="ja-JP" sz="1100" b="1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</a:pPr>
            <a:r>
              <a:rPr lang="ja-JP" altLang="en-US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　　　 </a:t>
            </a:r>
            <a:r>
              <a:rPr lang="ja-JP" altLang="en-US" sz="12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山口裕美　</a:t>
            </a:r>
            <a:r>
              <a:rPr lang="ja-JP" altLang="en-US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（アートプロデューサー）</a:t>
            </a:r>
            <a:endParaRPr lang="en-US" altLang="ja-JP" sz="1100" b="1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</a:pPr>
            <a:endParaRPr lang="en-US" altLang="ja-JP" sz="11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</a:pPr>
            <a:r>
              <a:rPr lang="en-US" altLang="ja-JP" sz="12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         </a:t>
            </a:r>
            <a:r>
              <a:rPr lang="ja-JP" altLang="ja-JP" sz="12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これからのいけばなを考える会</a:t>
            </a:r>
            <a:endParaRPr lang="en-US" altLang="ja-JP" sz="1200" b="1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</a:pPr>
            <a:r>
              <a:rPr lang="en-US" altLang="ja-JP" sz="12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         </a:t>
            </a:r>
            <a:r>
              <a:rPr lang="ja-JP" altLang="en-US" sz="105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伊藤庭花、千羽理芳</a:t>
            </a:r>
            <a:r>
              <a:rPr lang="en-US" altLang="ja-JP" sz="105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05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代表</a:t>
            </a:r>
            <a:r>
              <a:rPr lang="en-US" altLang="ja-JP" sz="105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105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、長井理一</a:t>
            </a:r>
            <a:endParaRPr lang="en-US" altLang="ja-JP" sz="1050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</a:pPr>
            <a:r>
              <a:rPr lang="en-US" altLang="ja-JP" sz="12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         </a:t>
            </a:r>
            <a:r>
              <a:rPr lang="ja-JP" altLang="en-US" sz="105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日向洋一、肥原慶甫、松田隆作</a:t>
            </a:r>
            <a:endParaRPr lang="ja-JP" altLang="ja-JP" sz="105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411E588-9763-2E66-73C8-D1616C94C51B}"/>
              </a:ext>
            </a:extLst>
          </p:cNvPr>
          <p:cNvSpPr txBox="1"/>
          <p:nvPr/>
        </p:nvSpPr>
        <p:spPr>
          <a:xfrm>
            <a:off x="11450731" y="2388000"/>
            <a:ext cx="3227109" cy="377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200"/>
              </a:lnSpc>
            </a:pPr>
            <a:r>
              <a:rPr lang="ja-JP" altLang="en-US" sz="1100" b="1" u="sng" kern="100" spc="3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郵送先</a:t>
            </a:r>
            <a:r>
              <a:rPr lang="ja-JP" altLang="en-US" sz="1100" kern="100" spc="3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</a:t>
            </a:r>
            <a:r>
              <a:rPr lang="ja-JP" altLang="en-US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〒</a:t>
            </a:r>
            <a:r>
              <a:rPr lang="en-US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150-0002</a:t>
            </a:r>
          </a:p>
          <a:p>
            <a:pPr algn="just">
              <a:lnSpc>
                <a:spcPts val="1200"/>
              </a:lnSpc>
            </a:pPr>
            <a:r>
              <a:rPr lang="ja-JP" altLang="en-US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　　　　東京都渋谷区渋谷</a:t>
            </a:r>
            <a:r>
              <a:rPr lang="en-US" altLang="ja-JP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4-3-20</a:t>
            </a:r>
          </a:p>
          <a:p>
            <a:pPr algn="just">
              <a:lnSpc>
                <a:spcPts val="1200"/>
              </a:lnSpc>
            </a:pPr>
            <a:r>
              <a:rPr lang="ja-JP" altLang="en-US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　　　　ヴェルデ青山</a:t>
            </a:r>
            <a:r>
              <a:rPr lang="en-US" altLang="ja-JP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401</a:t>
            </a:r>
            <a:r>
              <a:rPr lang="ja-JP" altLang="en-US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伊藤庭花 方　</a:t>
            </a:r>
            <a:endParaRPr lang="en-US" altLang="ja-JP" sz="1100" b="1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en-US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           </a:t>
            </a:r>
            <a:r>
              <a:rPr lang="ja-JP" altLang="en-US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「これからのいけばなを考える会」</a:t>
            </a:r>
            <a:endParaRPr lang="en-US" altLang="ja-JP" sz="1100" b="1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endParaRPr lang="en-US" altLang="ja-JP" sz="1100" b="1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ja-JP" altLang="en-US" sz="1100" b="1" u="sng" kern="100" spc="3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メール</a:t>
            </a:r>
            <a:r>
              <a:rPr lang="ja-JP" altLang="en-US" sz="800" b="1" kern="100" spc="3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100" b="1" kern="100" spc="3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8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書類発送時に、以下</a:t>
            </a:r>
            <a:r>
              <a:rPr lang="ja-JP" altLang="en-US" sz="8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8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メールアドレスまでご連絡</a:t>
            </a:r>
            <a:endParaRPr lang="en-US" altLang="ja-JP" sz="800" b="1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              </a:t>
            </a:r>
            <a:r>
              <a:rPr lang="ja-JP" altLang="en-US" sz="8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</a:t>
            </a:r>
            <a:r>
              <a:rPr lang="ja-JP" altLang="en-US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8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をお願いいたします。審査通過後、詳細をご返信</a:t>
            </a:r>
            <a:endParaRPr lang="en-US" altLang="ja-JP" sz="800" b="1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en-US" altLang="ja-JP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              </a:t>
            </a:r>
            <a:r>
              <a:rPr lang="en-US" altLang="ja-JP" sz="8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</a:t>
            </a:r>
            <a:r>
              <a:rPr lang="en-US" altLang="ja-JP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8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申しあげます。</a:t>
            </a:r>
            <a:endParaRPr lang="en-US" altLang="ja-JP" sz="800" b="1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r>
              <a:rPr lang="en-US" altLang="ja-JP" sz="8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                 </a:t>
            </a:r>
            <a:r>
              <a:rPr lang="ja-JP" altLang="en-US" sz="14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➡</a:t>
            </a:r>
            <a:r>
              <a:rPr lang="en-US" altLang="ja-JP" sz="1400" b="1" kern="100" spc="-15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4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info@koreike.com</a:t>
            </a:r>
            <a:endParaRPr lang="ja-JP" altLang="en-US" sz="1400" b="1" u="sng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r">
              <a:lnSpc>
                <a:spcPts val="1100"/>
              </a:lnSpc>
            </a:pPr>
            <a:endParaRPr lang="ja-JP" altLang="en-US" sz="11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</a:pPr>
            <a:r>
              <a:rPr lang="ja-JP" altLang="en-US" sz="1100" b="1" u="sng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会場下見</a:t>
            </a:r>
            <a:r>
              <a:rPr lang="ja-JP" altLang="en-US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</a:t>
            </a:r>
            <a:r>
              <a:rPr lang="en-US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2024</a:t>
            </a: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11</a:t>
            </a:r>
            <a:r>
              <a:rPr lang="ja-JP" altLang="en-US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月中旬予定</a:t>
            </a:r>
            <a:endParaRPr lang="en-US" altLang="ja-JP" sz="1100" b="1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</a:pPr>
            <a:r>
              <a:rPr lang="en-US" altLang="ja-JP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            </a:t>
            </a:r>
            <a:r>
              <a:rPr lang="ja-JP" altLang="en-US" sz="8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決定次第ご連絡いたします。</a:t>
            </a:r>
            <a:endParaRPr lang="en-US" altLang="ja-JP" sz="800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endParaRPr lang="en-US" altLang="ja-JP" sz="11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endParaRPr lang="en-US" altLang="ja-JP" sz="1100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ja-JP" altLang="en-US" sz="1100" b="1" u="sng" kern="100" spc="3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問合せ</a:t>
            </a:r>
            <a:r>
              <a:rPr lang="ja-JP" altLang="en-US" sz="1100" b="1" kern="100" spc="-15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   </a:t>
            </a:r>
            <a:r>
              <a:rPr lang="en-US" altLang="ja-JP" sz="12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info@koreike.com</a:t>
            </a:r>
          </a:p>
          <a:p>
            <a:pPr algn="just">
              <a:lnSpc>
                <a:spcPts val="1100"/>
              </a:lnSpc>
            </a:pPr>
            <a:r>
              <a:rPr lang="en-US" altLang="ja-JP" sz="1100" b="1" kern="100" spc="-15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                      </a:t>
            </a:r>
            <a:r>
              <a:rPr lang="en-US" altLang="ja-JP" sz="12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https://www.koreike.com/</a:t>
            </a:r>
          </a:p>
          <a:p>
            <a:pPr algn="just">
              <a:lnSpc>
                <a:spcPts val="1100"/>
              </a:lnSpc>
            </a:pPr>
            <a:endParaRPr lang="en-US" altLang="ja-JP" sz="11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endParaRPr lang="en-US" altLang="ja-JP" sz="1100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ja-JP" altLang="en-US" sz="1100" kern="100" spc="6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主催</a:t>
            </a:r>
            <a:r>
              <a:rPr lang="ja-JP" altLang="en-US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：</a:t>
            </a:r>
            <a:r>
              <a:rPr lang="ja-JP" altLang="en-US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これからのいけばなを考える会</a:t>
            </a:r>
          </a:p>
          <a:p>
            <a:pPr algn="just">
              <a:lnSpc>
                <a:spcPts val="1100"/>
              </a:lnSpc>
            </a:pPr>
            <a:r>
              <a:rPr lang="ja-JP" altLang="en-US" sz="1100" kern="100" spc="6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運営</a:t>
            </a:r>
            <a:r>
              <a:rPr lang="ja-JP" altLang="en-US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：</a:t>
            </a:r>
            <a:r>
              <a:rPr lang="ja-JP" altLang="en-US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第</a:t>
            </a:r>
            <a:r>
              <a:rPr lang="en-US" altLang="ja-JP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5</a:t>
            </a:r>
            <a:r>
              <a:rPr lang="ja-JP" altLang="en-US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回新いけばな主義実行委員会</a:t>
            </a:r>
            <a:endParaRPr lang="en-US" altLang="ja-JP" sz="1100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endParaRPr lang="en-US" altLang="ja-JP" sz="1100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endParaRPr lang="en-US" altLang="ja-JP" sz="1100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endParaRPr lang="ja-JP" altLang="en-US" sz="1100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en-US" altLang="ja-JP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想定外の事態が生じた場合は、本展覧会の開催を中止とさせて</a:t>
            </a:r>
            <a:endParaRPr lang="en-US" altLang="ja-JP" sz="800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いただく場合がございます。予め、ご了承ください。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760DCCC-5F3C-739D-E5CB-4BAF868335E0}"/>
              </a:ext>
            </a:extLst>
          </p:cNvPr>
          <p:cNvSpPr txBox="1"/>
          <p:nvPr/>
        </p:nvSpPr>
        <p:spPr>
          <a:xfrm>
            <a:off x="7841404" y="2393129"/>
            <a:ext cx="3561056" cy="3772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200"/>
              </a:lnSpc>
            </a:pPr>
            <a:r>
              <a:rPr lang="ja-JP" altLang="en-US" sz="1100" b="1" u="sng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募集期間</a:t>
            </a: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 </a:t>
            </a:r>
            <a:r>
              <a:rPr lang="en-US" altLang="ja-JP" sz="8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2024</a:t>
            </a:r>
            <a:r>
              <a:rPr lang="ja-JP" altLang="en-US" sz="8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8</a:t>
            </a:r>
            <a:r>
              <a:rPr lang="ja-JP" altLang="en-US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木</a:t>
            </a:r>
            <a:r>
              <a:rPr lang="en-US" altLang="ja-JP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8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2024</a:t>
            </a:r>
            <a:r>
              <a:rPr lang="ja-JP" altLang="en-US" sz="8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15</a:t>
            </a:r>
            <a:r>
              <a:rPr lang="ja-JP" altLang="en-US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火</a:t>
            </a:r>
            <a:r>
              <a:rPr lang="en-US" altLang="ja-JP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)</a:t>
            </a:r>
            <a:endParaRPr lang="en-US" altLang="ja-JP" sz="1100" b="1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</a:pPr>
            <a:r>
              <a:rPr lang="ja-JP" altLang="en-US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　　　当日消印有効</a:t>
            </a:r>
          </a:p>
          <a:p>
            <a:pPr algn="just">
              <a:lnSpc>
                <a:spcPts val="1100"/>
              </a:lnSpc>
            </a:pP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　　　　　　</a:t>
            </a:r>
            <a:r>
              <a:rPr lang="en-US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審査の結果は郵送にて</a:t>
            </a:r>
            <a:r>
              <a:rPr lang="en-US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11</a:t>
            </a: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月初旬に発表いたします。</a:t>
            </a:r>
          </a:p>
          <a:p>
            <a:pPr algn="just">
              <a:lnSpc>
                <a:spcPts val="1100"/>
              </a:lnSpc>
            </a:pP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　　　　　　　</a:t>
            </a:r>
            <a:endParaRPr lang="en-US" altLang="ja-JP" sz="11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ja-JP" altLang="en-US" sz="1100" b="1" u="sng" kern="100" spc="3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審査料</a:t>
            </a:r>
            <a:r>
              <a:rPr lang="ja-JP" altLang="en-US" sz="800" kern="100" spc="3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</a:t>
            </a:r>
            <a:r>
              <a:rPr lang="en-US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5,000</a:t>
            </a:r>
            <a:r>
              <a:rPr lang="ja-JP" altLang="en-US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円</a:t>
            </a:r>
          </a:p>
          <a:p>
            <a:pPr algn="just">
              <a:lnSpc>
                <a:spcPts val="1100"/>
              </a:lnSpc>
            </a:pP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　　　　　　</a:t>
            </a:r>
            <a:r>
              <a:rPr lang="en-US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事前に審査料をお振込の上、</a:t>
            </a: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オーダーフォームと共に</a:t>
            </a:r>
            <a:endParaRPr lang="en-US" altLang="ja-JP" sz="800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振込用紙のコピー</a:t>
            </a: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同封いただきますようお願いいた</a:t>
            </a:r>
            <a:endParaRPr lang="en-US" altLang="ja-JP" sz="8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します。</a:t>
            </a:r>
          </a:p>
          <a:p>
            <a:pPr algn="just">
              <a:lnSpc>
                <a:spcPts val="1100"/>
              </a:lnSpc>
            </a:pPr>
            <a:endParaRPr lang="ja-JP" altLang="en-US" sz="11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ja-JP" altLang="en-US" sz="1100" b="1" u="sng" kern="100" spc="3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振込先</a:t>
            </a:r>
            <a:r>
              <a:rPr lang="ja-JP" altLang="en-US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100" kern="100" spc="-3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ゆうちょ銀行</a:t>
            </a:r>
            <a:r>
              <a:rPr lang="ja-JP" altLang="en-US" sz="1100" kern="100" spc="-3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   </a:t>
            </a:r>
            <a:r>
              <a:rPr lang="ja-JP" altLang="en-US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普通貯金</a:t>
            </a:r>
          </a:p>
          <a:p>
            <a:pPr algn="just">
              <a:lnSpc>
                <a:spcPts val="1100"/>
              </a:lnSpc>
            </a:pPr>
            <a:r>
              <a:rPr lang="ja-JP" altLang="en-US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            店名　　　 </a:t>
            </a: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018</a:t>
            </a:r>
            <a:r>
              <a:rPr lang="en-US" altLang="ja-JP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ｾﾞﾛｲﾁﾊﾁ</a:t>
            </a:r>
            <a:r>
              <a:rPr lang="en-US" altLang="ja-JP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)</a:t>
            </a:r>
            <a:endParaRPr lang="ja-JP" altLang="en-US" sz="11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r>
              <a:rPr lang="ja-JP" altLang="en-US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            口座番号    </a:t>
            </a:r>
            <a:r>
              <a:rPr lang="en-US" altLang="ja-JP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8932233</a:t>
            </a:r>
          </a:p>
          <a:p>
            <a:pPr algn="just">
              <a:lnSpc>
                <a:spcPts val="1100"/>
              </a:lnSpc>
            </a:pPr>
            <a:r>
              <a:rPr lang="ja-JP" altLang="en-US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            口座名       ｺﾚｶﾗﾉｲｹﾊﾞﾅｦｶﾝｶﾞｴﾙｶｲ</a:t>
            </a:r>
          </a:p>
          <a:p>
            <a:pPr algn="just">
              <a:lnSpc>
                <a:spcPts val="1100"/>
              </a:lnSpc>
            </a:pPr>
            <a:endParaRPr lang="ja-JP" altLang="en-US" sz="11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</a:pPr>
            <a:endParaRPr lang="ja-JP" altLang="en-US" sz="11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</a:pPr>
            <a:r>
              <a:rPr lang="ja-JP" altLang="en-US" sz="1100" b="1" u="sng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必要書類</a:t>
            </a: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 </a:t>
            </a:r>
            <a:r>
              <a:rPr lang="ja-JP" altLang="en-US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◎</a:t>
            </a:r>
            <a:r>
              <a:rPr lang="ja-JP" altLang="en-US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作品スケッチ</a:t>
            </a:r>
          </a:p>
          <a:p>
            <a:pPr algn="just">
              <a:lnSpc>
                <a:spcPts val="1200"/>
              </a:lnSpc>
            </a:pP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　　　　　　   </a:t>
            </a:r>
            <a:r>
              <a:rPr lang="en-US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専用の別紙オーダーフォームに必ず彩色ください。</a:t>
            </a:r>
            <a:endParaRPr lang="en-US" altLang="ja-JP" sz="8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</a:pP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en-US" altLang="ja-JP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オーダーフォームは当ホームページからもダウン</a:t>
            </a:r>
            <a:endParaRPr lang="en-US" altLang="ja-JP" sz="800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</a:pPr>
            <a:r>
              <a:rPr lang="en-US" altLang="ja-JP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                        </a:t>
            </a: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ロード可能です。</a:t>
            </a:r>
            <a:endParaRPr lang="en-US" altLang="ja-JP" sz="800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</a:pP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en-US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他の書式でのスケッチ</a:t>
            </a: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添付はお断りしております。</a:t>
            </a:r>
            <a:endParaRPr lang="ja-JP" altLang="en-US" sz="800" kern="100" dirty="0">
              <a:effectLst/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</a:pP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                  </a:t>
            </a:r>
            <a:r>
              <a:rPr lang="ja-JP" altLang="en-US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◎</a:t>
            </a:r>
            <a:r>
              <a:rPr lang="ja-JP" altLang="en-US" sz="1100" b="1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プロフィール</a:t>
            </a:r>
            <a:r>
              <a:rPr lang="ja-JP" altLang="en-US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</a:t>
            </a:r>
          </a:p>
          <a:p>
            <a:pPr algn="just">
              <a:lnSpc>
                <a:spcPts val="1200"/>
              </a:lnSpc>
            </a:pPr>
            <a:r>
              <a:rPr lang="ja-JP" altLang="en-US" sz="11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　　　　 </a:t>
            </a: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</a:t>
            </a:r>
            <a:r>
              <a:rPr lang="en-US" altLang="ja-JP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別紙オーダーフォームに必要事項をご記入ください。</a:t>
            </a:r>
            <a:endParaRPr lang="en-US" altLang="ja-JP" sz="800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</a:pPr>
            <a:r>
              <a:rPr lang="en-US" altLang="ja-JP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                     </a:t>
            </a:r>
            <a:r>
              <a:rPr lang="ja-JP" altLang="en-US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◎</a:t>
            </a:r>
            <a:r>
              <a:rPr lang="ja-JP" altLang="en-US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過去の作品写真　</a:t>
            </a:r>
            <a:r>
              <a:rPr lang="en-US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5</a:t>
            </a:r>
            <a:r>
              <a:rPr lang="ja-JP" altLang="en-US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点　</a:t>
            </a:r>
          </a:p>
          <a:p>
            <a:pPr algn="just">
              <a:lnSpc>
                <a:spcPts val="1200"/>
              </a:lnSpc>
            </a:pP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en-US" altLang="ja-JP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返却は</a:t>
            </a:r>
            <a:r>
              <a:rPr lang="ja-JP" altLang="en-US" sz="800" kern="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いたしませ</a:t>
            </a:r>
            <a:r>
              <a:rPr lang="ja-JP" altLang="en-US" sz="8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んのでご注意ください。</a:t>
            </a:r>
          </a:p>
          <a:p>
            <a:pPr algn="just">
              <a:lnSpc>
                <a:spcPts val="1200"/>
              </a:lnSpc>
            </a:pPr>
            <a:r>
              <a:rPr lang="ja-JP" altLang="en-US" sz="1100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　　　　　◎</a:t>
            </a:r>
            <a:r>
              <a:rPr lang="ja-JP" altLang="en-US" sz="1100" b="1" kern="100" dirty="0">
                <a:effectLst/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振込用紙のコピー</a:t>
            </a:r>
            <a:endParaRPr lang="en-US" altLang="ja-JP" sz="1100" b="1" kern="100" dirty="0"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9C6ACDC-1230-9F9D-8D96-5D8486BFBFE1}"/>
              </a:ext>
            </a:extLst>
          </p:cNvPr>
          <p:cNvSpPr txBox="1"/>
          <p:nvPr/>
        </p:nvSpPr>
        <p:spPr>
          <a:xfrm>
            <a:off x="2997394" y="1758703"/>
            <a:ext cx="16763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【</a:t>
            </a:r>
            <a:r>
              <a:rPr kumimoji="1"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公募内容</a:t>
            </a:r>
            <a:r>
              <a:rPr kumimoji="1" lang="en-US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】</a:t>
            </a:r>
            <a:endParaRPr kumimoji="1" lang="ja-JP" altLang="en-US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D127861-6A5A-5517-F2E8-05CC94B0A4AE}"/>
              </a:ext>
            </a:extLst>
          </p:cNvPr>
          <p:cNvSpPr txBox="1"/>
          <p:nvPr/>
        </p:nvSpPr>
        <p:spPr>
          <a:xfrm>
            <a:off x="10445557" y="1775643"/>
            <a:ext cx="16763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【</a:t>
            </a:r>
            <a:r>
              <a:rPr kumimoji="1"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エントリー</a:t>
            </a:r>
            <a:r>
              <a:rPr kumimoji="1" lang="en-US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】</a:t>
            </a:r>
            <a:endParaRPr kumimoji="1" lang="ja-JP" altLang="en-US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91F4874-181F-1370-9306-AB592D187274}"/>
              </a:ext>
            </a:extLst>
          </p:cNvPr>
          <p:cNvSpPr txBox="1"/>
          <p:nvPr/>
        </p:nvSpPr>
        <p:spPr>
          <a:xfrm>
            <a:off x="6767295" y="619545"/>
            <a:ext cx="880748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>
                    <a:lumMod val="50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「</a:t>
            </a:r>
            <a:r>
              <a:rPr kumimoji="1" lang="en-US" altLang="ja-JP" sz="1600" b="1" dirty="0">
                <a:solidFill>
                  <a:schemeClr val="bg1">
                    <a:lumMod val="50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『</a:t>
            </a:r>
            <a:r>
              <a:rPr kumimoji="1" lang="ja-JP" altLang="en-US" sz="1600" b="1" dirty="0">
                <a:solidFill>
                  <a:schemeClr val="bg1">
                    <a:lumMod val="50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新いけばな主義</a:t>
            </a:r>
            <a:r>
              <a:rPr kumimoji="1" lang="en-US" altLang="ja-JP" sz="1600" b="1" dirty="0">
                <a:solidFill>
                  <a:schemeClr val="bg1">
                    <a:lumMod val="50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』</a:t>
            </a:r>
            <a:r>
              <a:rPr kumimoji="1" lang="ja-JP" altLang="en-US" sz="1600" b="1" dirty="0">
                <a:solidFill>
                  <a:schemeClr val="bg1">
                    <a:lumMod val="50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とはどういう主義なのですか？」と、よく問われる。</a:t>
            </a:r>
          </a:p>
          <a:p>
            <a:r>
              <a:rPr kumimoji="1" lang="ja-JP" altLang="en-US" sz="1600" b="1" dirty="0">
                <a:solidFill>
                  <a:schemeClr val="bg1">
                    <a:lumMod val="50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「ここに参加する表現者が考える、それぞれの新しいいけばながぶつかり合う場所。</a:t>
            </a:r>
            <a:endParaRPr kumimoji="1" lang="en-US" altLang="ja-JP" sz="1600" b="1" dirty="0">
              <a:solidFill>
                <a:schemeClr val="bg1">
                  <a:lumMod val="50000"/>
                </a:schemeClr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600" b="1" dirty="0">
                <a:solidFill>
                  <a:schemeClr val="bg1">
                    <a:lumMod val="50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それが新いけばな主義なのです」と、常に答える。</a:t>
            </a:r>
            <a:endParaRPr kumimoji="1" lang="en-US" altLang="ja-JP" sz="1600" b="1" dirty="0">
              <a:solidFill>
                <a:schemeClr val="bg1">
                  <a:lumMod val="50000"/>
                </a:schemeClr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7749568-39EE-A632-97D0-E49444939479}"/>
              </a:ext>
            </a:extLst>
          </p:cNvPr>
          <p:cNvSpPr txBox="1"/>
          <p:nvPr/>
        </p:nvSpPr>
        <p:spPr>
          <a:xfrm>
            <a:off x="10541991" y="7158142"/>
            <a:ext cx="4280554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800" b="1" dirty="0" err="1">
                <a:solidFill>
                  <a:schemeClr val="bg1">
                    <a:lumMod val="50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BankART</a:t>
            </a:r>
            <a:r>
              <a:rPr kumimoji="1" lang="en-US" altLang="ja-JP" sz="2800" b="1" dirty="0">
                <a:solidFill>
                  <a:schemeClr val="bg1">
                    <a:lumMod val="50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Station</a:t>
            </a:r>
          </a:p>
          <a:p>
            <a:pPr algn="r"/>
            <a:r>
              <a:rPr kumimoji="1" lang="ja-JP" altLang="en-US" sz="2800" b="1" dirty="0">
                <a:solidFill>
                  <a:schemeClr val="bg1">
                    <a:lumMod val="50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会場図面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7A3B7A2-406F-2A80-C634-A71A3515C2C6}"/>
              </a:ext>
            </a:extLst>
          </p:cNvPr>
          <p:cNvSpPr txBox="1"/>
          <p:nvPr/>
        </p:nvSpPr>
        <p:spPr>
          <a:xfrm>
            <a:off x="4631096" y="6850700"/>
            <a:ext cx="31429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【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エリア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A】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計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12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作</a:t>
            </a:r>
            <a:endParaRPr kumimoji="1" lang="en-US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endParaRPr kumimoji="1" lang="en-US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天井高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4.5m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endParaRPr kumimoji="1" lang="en-US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軽量吊り可　</a:t>
            </a:r>
            <a:endParaRPr kumimoji="1" lang="en-US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endParaRPr kumimoji="1" lang="en-US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endParaRPr kumimoji="1" lang="en-US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400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㎝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×380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㎝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×11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作</a:t>
            </a:r>
            <a:endParaRPr kumimoji="1" lang="en-US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1100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㎝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×120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㎝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×1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作</a:t>
            </a:r>
            <a:endParaRPr kumimoji="1" lang="en-US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7D37F74-955F-0DCD-2390-86D5E92C2445}"/>
              </a:ext>
            </a:extLst>
          </p:cNvPr>
          <p:cNvSpPr txBox="1"/>
          <p:nvPr/>
        </p:nvSpPr>
        <p:spPr>
          <a:xfrm>
            <a:off x="2730114" y="9349270"/>
            <a:ext cx="2522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エリア</a:t>
            </a:r>
            <a:r>
              <a:rPr kumimoji="1" lang="en-US" altLang="ja-JP" sz="2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A</a:t>
            </a:r>
            <a:endParaRPr kumimoji="1" lang="ja-JP" altLang="en-US" sz="28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81F7ED6-729C-B7C3-A5B5-3B3A4394390B}"/>
              </a:ext>
            </a:extLst>
          </p:cNvPr>
          <p:cNvSpPr txBox="1"/>
          <p:nvPr/>
        </p:nvSpPr>
        <p:spPr>
          <a:xfrm>
            <a:off x="10335246" y="9347199"/>
            <a:ext cx="2522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エリア</a:t>
            </a:r>
            <a:r>
              <a:rPr kumimoji="1" lang="en-US" altLang="ja-JP" sz="2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B</a:t>
            </a:r>
            <a:endParaRPr kumimoji="1" lang="ja-JP" altLang="en-US" sz="28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1B19557-09CE-E157-3BAC-72FF6DBFFFA4}"/>
              </a:ext>
            </a:extLst>
          </p:cNvPr>
          <p:cNvSpPr txBox="1"/>
          <p:nvPr/>
        </p:nvSpPr>
        <p:spPr>
          <a:xfrm>
            <a:off x="11979328" y="8688385"/>
            <a:ext cx="21986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一般地下通路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1CA91D8-A847-EA1A-9F03-770C14A5CAF7}"/>
              </a:ext>
            </a:extLst>
          </p:cNvPr>
          <p:cNvSpPr txBox="1"/>
          <p:nvPr/>
        </p:nvSpPr>
        <p:spPr>
          <a:xfrm>
            <a:off x="7841404" y="6850700"/>
            <a:ext cx="41379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【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エリア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B】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計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12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作</a:t>
            </a:r>
            <a:endParaRPr kumimoji="1" lang="en-US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endParaRPr kumimoji="1" lang="en-US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天井高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3.4m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endParaRPr kumimoji="1" lang="en-US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吊り不可</a:t>
            </a:r>
            <a:endParaRPr kumimoji="1" lang="en-US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一般通路側のみ壁面利用可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(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但し、原状復帰を行う事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)</a:t>
            </a:r>
          </a:p>
          <a:p>
            <a:endParaRPr kumimoji="1" lang="en-US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380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㎝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×400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㎝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×5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作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(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内、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作柱周り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)</a:t>
            </a:r>
          </a:p>
          <a:p>
            <a:r>
              <a:rPr kumimoji="1" lang="ja-JP" altLang="en-US" sz="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520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㎝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×270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㎝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×4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作</a:t>
            </a:r>
            <a:endParaRPr kumimoji="1" lang="en-US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1400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㎝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×100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㎝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×2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作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(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壁面利用可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)</a:t>
            </a:r>
          </a:p>
          <a:p>
            <a:r>
              <a:rPr kumimoji="1" lang="ja-JP" altLang="en-US" sz="9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1400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㎝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×100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㎝</a:t>
            </a:r>
            <a:r>
              <a:rPr kumimoji="1" lang="en-US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×1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作</a:t>
            </a:r>
            <a:endParaRPr kumimoji="1" lang="en-US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endParaRPr kumimoji="1" lang="en-US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EC95C941-E249-4356-19AD-B53E0C89EFE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53" y="616930"/>
            <a:ext cx="6138906" cy="836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86137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1263</TotalTime>
  <Words>789</Words>
  <Application>Microsoft Office PowerPoint</Application>
  <PresentationFormat>ユーザー設定</PresentationFormat>
  <Paragraphs>127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HGSｺﾞｼｯｸM</vt:lpstr>
      <vt:lpstr>ＭＳ ゴシック</vt:lpstr>
      <vt:lpstr>Arial</vt:lpstr>
      <vt:lpstr>Baskerville Old Face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Eximage02</dc:creator>
  <cp:lastModifiedBy>美晴 秋山</cp:lastModifiedBy>
  <cp:revision>84</cp:revision>
  <cp:lastPrinted>2024-06-26T01:56:26Z</cp:lastPrinted>
  <dcterms:created xsi:type="dcterms:W3CDTF">2018-01-30T06:57:54Z</dcterms:created>
  <dcterms:modified xsi:type="dcterms:W3CDTF">2024-07-23T03:14:16Z</dcterms:modified>
</cp:coreProperties>
</file>